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7"/>
  </p:notesMasterIdLst>
  <p:sldIdLst>
    <p:sldId id="256" r:id="rId2"/>
    <p:sldId id="266" r:id="rId3"/>
    <p:sldId id="267" r:id="rId4"/>
    <p:sldId id="268" r:id="rId5"/>
    <p:sldId id="269" r:id="rId6"/>
    <p:sldId id="257" r:id="rId7"/>
    <p:sldId id="258" r:id="rId8"/>
    <p:sldId id="259" r:id="rId9"/>
    <p:sldId id="260" r:id="rId10"/>
    <p:sldId id="261" r:id="rId11"/>
    <p:sldId id="262" r:id="rId12"/>
    <p:sldId id="263" r:id="rId13"/>
    <p:sldId id="270" r:id="rId14"/>
    <p:sldId id="264" r:id="rId15"/>
    <p:sldId id="265"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49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9487FA1-2500-4DD3-8429-365317FFEFF1}" type="datetimeFigureOut">
              <a:rPr lang="en-US" smtClean="0"/>
              <a:pPr/>
              <a:t>4/9/2013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DC56105-4AA6-4A8E-97B2-CB9B695FCCC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7"/>
          <p:cNvSpPr>
            <a:spLocks noGrp="1" noChangeArrowheads="1"/>
          </p:cNvSpPr>
          <p:nvPr>
            <p:ph type="sldNum" sz="quarter" idx="5"/>
          </p:nvPr>
        </p:nvSpPr>
        <p:spPr>
          <a:ln/>
        </p:spPr>
        <p:txBody>
          <a:bodyPr/>
          <a:lstStyle/>
          <a:p>
            <a:fld id="{80B80D5A-7572-4525-B954-903289742F62}" type="slidenum">
              <a:rPr lang="en-US" altLang="en-US"/>
              <a:pPr/>
              <a:t>3</a:t>
            </a:fld>
            <a:endParaRPr lang="en-US" altLang="en-US"/>
          </a:p>
        </p:txBody>
      </p:sp>
      <p:sp>
        <p:nvSpPr>
          <p:cNvPr id="247810" name="Rectangle 2"/>
          <p:cNvSpPr>
            <a:spLocks noChangeArrowheads="1"/>
          </p:cNvSpPr>
          <p:nvPr/>
        </p:nvSpPr>
        <p:spPr bwMode="auto">
          <a:xfrm>
            <a:off x="3884613" y="0"/>
            <a:ext cx="2973387" cy="455613"/>
          </a:xfrm>
          <a:prstGeom prst="rect">
            <a:avLst/>
          </a:prstGeom>
          <a:noFill/>
          <a:ln w="9525">
            <a:noFill/>
            <a:miter lim="800000"/>
            <a:headEnd/>
            <a:tailEnd/>
          </a:ln>
          <a:effectLst/>
        </p:spPr>
        <p:txBody>
          <a:bodyPr wrap="none" anchor="ctr"/>
          <a:lstStyle/>
          <a:p>
            <a:endParaRPr lang="en-US"/>
          </a:p>
        </p:txBody>
      </p:sp>
      <p:sp>
        <p:nvSpPr>
          <p:cNvPr id="247811" name="Rectangle 3"/>
          <p:cNvSpPr>
            <a:spLocks noChangeArrowheads="1"/>
          </p:cNvSpPr>
          <p:nvPr/>
        </p:nvSpPr>
        <p:spPr bwMode="auto">
          <a:xfrm>
            <a:off x="3884613" y="8685213"/>
            <a:ext cx="2973387" cy="458787"/>
          </a:xfrm>
          <a:prstGeom prst="rect">
            <a:avLst/>
          </a:prstGeom>
          <a:noFill/>
          <a:ln w="9525">
            <a:noFill/>
            <a:miter lim="800000"/>
            <a:headEnd/>
            <a:tailEnd/>
          </a:ln>
          <a:effectLst/>
        </p:spPr>
        <p:txBody>
          <a:bodyPr lIns="19049" tIns="0" rIns="19049" bIns="0" anchor="b"/>
          <a:lstStyle/>
          <a:p>
            <a:pPr algn="r"/>
            <a:r>
              <a:rPr lang="en-US" altLang="en-US" sz="1000">
                <a:latin typeface="Times New Roman" pitchFamily="18" charset="0"/>
              </a:rPr>
              <a:t>2</a:t>
            </a:r>
          </a:p>
        </p:txBody>
      </p:sp>
      <p:sp>
        <p:nvSpPr>
          <p:cNvPr id="247812" name="Rectangle 4"/>
          <p:cNvSpPr>
            <a:spLocks noChangeArrowheads="1"/>
          </p:cNvSpPr>
          <p:nvPr/>
        </p:nvSpPr>
        <p:spPr bwMode="auto">
          <a:xfrm>
            <a:off x="-1588" y="8685213"/>
            <a:ext cx="2971801" cy="458787"/>
          </a:xfrm>
          <a:prstGeom prst="rect">
            <a:avLst/>
          </a:prstGeom>
          <a:noFill/>
          <a:ln w="9525">
            <a:noFill/>
            <a:miter lim="800000"/>
            <a:headEnd/>
            <a:tailEnd/>
          </a:ln>
          <a:effectLst/>
        </p:spPr>
        <p:txBody>
          <a:bodyPr wrap="none" anchor="ctr"/>
          <a:lstStyle/>
          <a:p>
            <a:endParaRPr lang="en-US"/>
          </a:p>
        </p:txBody>
      </p:sp>
      <p:sp>
        <p:nvSpPr>
          <p:cNvPr id="247813" name="Rectangle 5"/>
          <p:cNvSpPr>
            <a:spLocks noChangeArrowheads="1"/>
          </p:cNvSpPr>
          <p:nvPr/>
        </p:nvSpPr>
        <p:spPr bwMode="auto">
          <a:xfrm>
            <a:off x="-1588" y="0"/>
            <a:ext cx="2971801" cy="455613"/>
          </a:xfrm>
          <a:prstGeom prst="rect">
            <a:avLst/>
          </a:prstGeom>
          <a:noFill/>
          <a:ln w="9525">
            <a:noFill/>
            <a:miter lim="800000"/>
            <a:headEnd/>
            <a:tailEnd/>
          </a:ln>
          <a:effectLst/>
        </p:spPr>
        <p:txBody>
          <a:bodyPr wrap="none" anchor="ctr"/>
          <a:lstStyle/>
          <a:p>
            <a:endParaRPr lang="en-US"/>
          </a:p>
        </p:txBody>
      </p:sp>
      <p:sp>
        <p:nvSpPr>
          <p:cNvPr id="247814" name="Rectangle 6"/>
          <p:cNvSpPr>
            <a:spLocks noGrp="1" noRot="1" noChangeAspect="1" noChangeArrowheads="1"/>
          </p:cNvSpPr>
          <p:nvPr>
            <p:ph type="sldImg"/>
          </p:nvPr>
        </p:nvSpPr>
        <p:spPr bwMode="auto">
          <a:xfrm>
            <a:off x="1152525" y="692150"/>
            <a:ext cx="4554538" cy="3416300"/>
          </a:xfrm>
          <a:prstGeom prst="rect">
            <a:avLst/>
          </a:prstGeom>
          <a:solidFill>
            <a:srgbClr val="FFFFFF"/>
          </a:solidFill>
          <a:ln w="12700" cap="flat">
            <a:solidFill>
              <a:srgbClr val="000000"/>
            </a:solidFill>
            <a:miter lim="800000"/>
            <a:headEnd/>
            <a:tailEnd/>
          </a:ln>
        </p:spPr>
      </p:sp>
      <p:sp>
        <p:nvSpPr>
          <p:cNvPr id="247815" name="Rectangle 7"/>
          <p:cNvSpPr>
            <a:spLocks noGrp="1" noChangeArrowheads="1"/>
          </p:cNvSpPr>
          <p:nvPr>
            <p:ph type="body" idx="1"/>
          </p:nvPr>
        </p:nvSpPr>
        <p:spPr bwMode="auto">
          <a:xfrm>
            <a:off x="914400" y="4343400"/>
            <a:ext cx="5029200" cy="4114800"/>
          </a:xfrm>
          <a:prstGeom prst="rect">
            <a:avLst/>
          </a:prstGeom>
          <a:noFill/>
          <a:ln>
            <a:miter lim="800000"/>
            <a:headEnd/>
            <a:tailEnd/>
          </a:ln>
        </p:spPr>
        <p:txBody>
          <a:bodyPr lIns="92066" tIns="46033" rIns="92066" bIns="46033"/>
          <a:lstStyle/>
          <a:p>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7"/>
          <p:cNvSpPr>
            <a:spLocks noGrp="1" noChangeArrowheads="1"/>
          </p:cNvSpPr>
          <p:nvPr>
            <p:ph type="sldNum" sz="quarter" idx="5"/>
          </p:nvPr>
        </p:nvSpPr>
        <p:spPr>
          <a:ln/>
        </p:spPr>
        <p:txBody>
          <a:bodyPr/>
          <a:lstStyle/>
          <a:p>
            <a:fld id="{7CB4A8F8-E36C-4532-AE10-EBF8C642F5E4}" type="slidenum">
              <a:rPr lang="en-US" altLang="en-US"/>
              <a:pPr/>
              <a:t>4</a:t>
            </a:fld>
            <a:endParaRPr lang="en-US" altLang="en-US"/>
          </a:p>
        </p:txBody>
      </p:sp>
      <p:sp>
        <p:nvSpPr>
          <p:cNvPr id="249858" name="Rectangle 2"/>
          <p:cNvSpPr>
            <a:spLocks noChangeArrowheads="1"/>
          </p:cNvSpPr>
          <p:nvPr/>
        </p:nvSpPr>
        <p:spPr bwMode="auto">
          <a:xfrm>
            <a:off x="3884613" y="0"/>
            <a:ext cx="2973387" cy="455613"/>
          </a:xfrm>
          <a:prstGeom prst="rect">
            <a:avLst/>
          </a:prstGeom>
          <a:noFill/>
          <a:ln w="9525">
            <a:noFill/>
            <a:miter lim="800000"/>
            <a:headEnd/>
            <a:tailEnd/>
          </a:ln>
          <a:effectLst/>
        </p:spPr>
        <p:txBody>
          <a:bodyPr wrap="none" anchor="ctr"/>
          <a:lstStyle/>
          <a:p>
            <a:endParaRPr lang="en-US"/>
          </a:p>
        </p:txBody>
      </p:sp>
      <p:sp>
        <p:nvSpPr>
          <p:cNvPr id="249859" name="Rectangle 3"/>
          <p:cNvSpPr>
            <a:spLocks noChangeArrowheads="1"/>
          </p:cNvSpPr>
          <p:nvPr/>
        </p:nvSpPr>
        <p:spPr bwMode="auto">
          <a:xfrm>
            <a:off x="3884613" y="8685213"/>
            <a:ext cx="2973387" cy="458787"/>
          </a:xfrm>
          <a:prstGeom prst="rect">
            <a:avLst/>
          </a:prstGeom>
          <a:noFill/>
          <a:ln w="9525">
            <a:noFill/>
            <a:miter lim="800000"/>
            <a:headEnd/>
            <a:tailEnd/>
          </a:ln>
          <a:effectLst/>
        </p:spPr>
        <p:txBody>
          <a:bodyPr lIns="19049" tIns="0" rIns="19049" bIns="0" anchor="b"/>
          <a:lstStyle/>
          <a:p>
            <a:pPr algn="r"/>
            <a:r>
              <a:rPr lang="en-US" altLang="en-US" sz="1000">
                <a:latin typeface="Times New Roman" pitchFamily="18" charset="0"/>
              </a:rPr>
              <a:t>3</a:t>
            </a:r>
          </a:p>
        </p:txBody>
      </p:sp>
      <p:sp>
        <p:nvSpPr>
          <p:cNvPr id="249860" name="Rectangle 4"/>
          <p:cNvSpPr>
            <a:spLocks noChangeArrowheads="1"/>
          </p:cNvSpPr>
          <p:nvPr/>
        </p:nvSpPr>
        <p:spPr bwMode="auto">
          <a:xfrm>
            <a:off x="-1588" y="8685213"/>
            <a:ext cx="2971801" cy="458787"/>
          </a:xfrm>
          <a:prstGeom prst="rect">
            <a:avLst/>
          </a:prstGeom>
          <a:noFill/>
          <a:ln w="9525">
            <a:noFill/>
            <a:miter lim="800000"/>
            <a:headEnd/>
            <a:tailEnd/>
          </a:ln>
          <a:effectLst/>
        </p:spPr>
        <p:txBody>
          <a:bodyPr wrap="none" anchor="ctr"/>
          <a:lstStyle/>
          <a:p>
            <a:endParaRPr lang="en-US"/>
          </a:p>
        </p:txBody>
      </p:sp>
      <p:sp>
        <p:nvSpPr>
          <p:cNvPr id="249861" name="Rectangle 5"/>
          <p:cNvSpPr>
            <a:spLocks noChangeArrowheads="1"/>
          </p:cNvSpPr>
          <p:nvPr/>
        </p:nvSpPr>
        <p:spPr bwMode="auto">
          <a:xfrm>
            <a:off x="-1588" y="0"/>
            <a:ext cx="2971801" cy="455613"/>
          </a:xfrm>
          <a:prstGeom prst="rect">
            <a:avLst/>
          </a:prstGeom>
          <a:noFill/>
          <a:ln w="9525">
            <a:noFill/>
            <a:miter lim="800000"/>
            <a:headEnd/>
            <a:tailEnd/>
          </a:ln>
          <a:effectLst/>
        </p:spPr>
        <p:txBody>
          <a:bodyPr wrap="none" anchor="ctr"/>
          <a:lstStyle/>
          <a:p>
            <a:endParaRPr lang="en-US"/>
          </a:p>
        </p:txBody>
      </p:sp>
      <p:sp>
        <p:nvSpPr>
          <p:cNvPr id="249862" name="Rectangle 6"/>
          <p:cNvSpPr>
            <a:spLocks noGrp="1" noRot="1" noChangeAspect="1" noChangeArrowheads="1"/>
          </p:cNvSpPr>
          <p:nvPr>
            <p:ph type="sldImg"/>
          </p:nvPr>
        </p:nvSpPr>
        <p:spPr bwMode="auto">
          <a:xfrm>
            <a:off x="1152525" y="692150"/>
            <a:ext cx="4554538" cy="3416300"/>
          </a:xfrm>
          <a:prstGeom prst="rect">
            <a:avLst/>
          </a:prstGeom>
          <a:solidFill>
            <a:srgbClr val="FFFFFF"/>
          </a:solidFill>
          <a:ln w="12700" cap="flat">
            <a:solidFill>
              <a:srgbClr val="000000"/>
            </a:solidFill>
            <a:miter lim="800000"/>
            <a:headEnd/>
            <a:tailEnd/>
          </a:ln>
        </p:spPr>
      </p:sp>
      <p:sp>
        <p:nvSpPr>
          <p:cNvPr id="249863" name="Rectangle 7"/>
          <p:cNvSpPr>
            <a:spLocks noGrp="1" noChangeArrowheads="1"/>
          </p:cNvSpPr>
          <p:nvPr>
            <p:ph type="body" idx="1"/>
          </p:nvPr>
        </p:nvSpPr>
        <p:spPr bwMode="auto">
          <a:xfrm>
            <a:off x="914400" y="4343400"/>
            <a:ext cx="5029200" cy="4114800"/>
          </a:xfrm>
          <a:prstGeom prst="rect">
            <a:avLst/>
          </a:prstGeom>
          <a:noFill/>
          <a:ln>
            <a:miter lim="800000"/>
            <a:headEnd/>
            <a:tailEnd/>
          </a:ln>
        </p:spPr>
        <p:txBody>
          <a:bodyPr lIns="92066" tIns="46033" rIns="92066" bIns="46033"/>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FA37860D-3836-4EAD-81DC-DFB5AD1659A6}" type="datetimeFigureOut">
              <a:rPr lang="en-US" smtClean="0"/>
              <a:pPr/>
              <a:t>4/9/2013</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466F272F-B033-4459-B3F9-13D0E43320B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A37860D-3836-4EAD-81DC-DFB5AD1659A6}" type="datetimeFigureOut">
              <a:rPr lang="en-US" smtClean="0"/>
              <a:pPr/>
              <a:t>4/9/2013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6F272F-B033-4459-B3F9-13D0E43320B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A37860D-3836-4EAD-81DC-DFB5AD1659A6}" type="datetimeFigureOut">
              <a:rPr lang="en-US" smtClean="0"/>
              <a:pPr/>
              <a:t>4/9/2013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6F272F-B033-4459-B3F9-13D0E43320B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A37860D-3836-4EAD-81DC-DFB5AD1659A6}" type="datetimeFigureOut">
              <a:rPr lang="en-US" smtClean="0"/>
              <a:pPr/>
              <a:t>4/9/2013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6F272F-B033-4459-B3F9-13D0E43320B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A37860D-3836-4EAD-81DC-DFB5AD1659A6}" type="datetimeFigureOut">
              <a:rPr lang="en-US" smtClean="0"/>
              <a:pPr/>
              <a:t>4/9/2013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6F272F-B033-4459-B3F9-13D0E43320B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A37860D-3836-4EAD-81DC-DFB5AD1659A6}" type="datetimeFigureOut">
              <a:rPr lang="en-US" smtClean="0"/>
              <a:pPr/>
              <a:t>4/9/2013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6F272F-B033-4459-B3F9-13D0E43320B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A37860D-3836-4EAD-81DC-DFB5AD1659A6}" type="datetimeFigureOut">
              <a:rPr lang="en-US" smtClean="0"/>
              <a:pPr/>
              <a:t>4/9/2013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6F272F-B033-4459-B3F9-13D0E43320B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A37860D-3836-4EAD-81DC-DFB5AD1659A6}" type="datetimeFigureOut">
              <a:rPr lang="en-US" smtClean="0"/>
              <a:pPr/>
              <a:t>4/9/2013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6F272F-B033-4459-B3F9-13D0E43320B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A37860D-3836-4EAD-81DC-DFB5AD1659A6}" type="datetimeFigureOut">
              <a:rPr lang="en-US" smtClean="0"/>
              <a:pPr/>
              <a:t>4/9/2013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6F272F-B033-4459-B3F9-13D0E43320B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A37860D-3836-4EAD-81DC-DFB5AD1659A6}" type="datetimeFigureOut">
              <a:rPr lang="en-US" smtClean="0"/>
              <a:pPr/>
              <a:t>4/9/2013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6F272F-B033-4459-B3F9-13D0E43320B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A37860D-3836-4EAD-81DC-DFB5AD1659A6}" type="datetimeFigureOut">
              <a:rPr lang="en-US" smtClean="0"/>
              <a:pPr/>
              <a:t>4/9/2013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466F272F-B033-4459-B3F9-13D0E43320B2}"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A37860D-3836-4EAD-81DC-DFB5AD1659A6}" type="datetimeFigureOut">
              <a:rPr lang="en-US" smtClean="0"/>
              <a:pPr/>
              <a:t>4/9/2013</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466F272F-B033-4459-B3F9-13D0E43320B2}"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Thinking Like an Economist</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Opportunity Cost: Case Study</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Assume you have a weekly income of $30 and that you spend that income on only 2 different goods: movies and paperback books.</a:t>
            </a:r>
          </a:p>
          <a:p>
            <a:pPr lvl="1"/>
            <a:r>
              <a:rPr lang="en-US" dirty="0" smtClean="0"/>
              <a:t>Assume you have only 2 choices: Alternative A or Alternative B</a:t>
            </a:r>
          </a:p>
          <a:p>
            <a:r>
              <a:rPr lang="en-US" b="1" dirty="0" smtClean="0"/>
              <a:t>Alternative A: </a:t>
            </a:r>
            <a:endParaRPr lang="en-US" dirty="0" smtClean="0"/>
          </a:p>
          <a:p>
            <a:pPr lvl="1"/>
            <a:r>
              <a:rPr lang="en-US" dirty="0" smtClean="0"/>
              <a:t>4 books @ $5 = $20</a:t>
            </a:r>
          </a:p>
          <a:p>
            <a:pPr lvl="1"/>
            <a:r>
              <a:rPr lang="en-US" dirty="0" smtClean="0"/>
              <a:t>1 movie @ $10 = $10</a:t>
            </a:r>
          </a:p>
          <a:p>
            <a:pPr lvl="1"/>
            <a:r>
              <a:rPr lang="en-US" dirty="0" smtClean="0"/>
              <a:t>Total = $30</a:t>
            </a:r>
          </a:p>
          <a:p>
            <a:r>
              <a:rPr lang="en-US" b="1" dirty="0" smtClean="0"/>
              <a:t>Alternative B:</a:t>
            </a:r>
          </a:p>
          <a:p>
            <a:pPr lvl="1"/>
            <a:r>
              <a:rPr lang="en-US" dirty="0" smtClean="0"/>
              <a:t>2 books @ $5 = $10</a:t>
            </a:r>
          </a:p>
          <a:p>
            <a:pPr lvl="1"/>
            <a:r>
              <a:rPr lang="en-US" dirty="0" smtClean="0"/>
              <a:t>2 movies @ $10 = $20</a:t>
            </a:r>
          </a:p>
          <a:p>
            <a:pPr lvl="1"/>
            <a:r>
              <a:rPr lang="en-US" dirty="0" smtClean="0"/>
              <a:t>Total = $30</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par>
                                <p:cTn id="18" presetID="3" presetClass="entr" presetSubtype="10" fill="hold"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blinds(horizontal)">
                                      <p:cBhvr>
                                        <p:cTn id="20" dur="500"/>
                                        <p:tgtEl>
                                          <p:spTgt spid="3">
                                            <p:txEl>
                                              <p:pRg st="3" end="3"/>
                                            </p:txEl>
                                          </p:spTgt>
                                        </p:tgtEl>
                                      </p:cBhvr>
                                    </p:animEffect>
                                  </p:childTnLst>
                                </p:cTn>
                              </p:par>
                              <p:par>
                                <p:cTn id="21" presetID="3" presetClass="entr" presetSubtype="10"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blinds(horizontal)">
                                      <p:cBhvr>
                                        <p:cTn id="23" dur="500"/>
                                        <p:tgtEl>
                                          <p:spTgt spid="3">
                                            <p:txEl>
                                              <p:pRg st="4" end="4"/>
                                            </p:txEl>
                                          </p:spTgt>
                                        </p:tgtEl>
                                      </p:cBhvr>
                                    </p:animEffect>
                                  </p:childTnLst>
                                </p:cTn>
                              </p:par>
                              <p:par>
                                <p:cTn id="24" presetID="3" presetClass="entr" presetSubtype="10" fill="hold"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blinds(horizontal)">
                                      <p:cBhvr>
                                        <p:cTn id="26" dur="500"/>
                                        <p:tgtEl>
                                          <p:spTgt spid="3">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blinds(horizontal)">
                                      <p:cBhvr>
                                        <p:cTn id="31" dur="500"/>
                                        <p:tgtEl>
                                          <p:spTgt spid="3">
                                            <p:txEl>
                                              <p:pRg st="6" end="6"/>
                                            </p:txEl>
                                          </p:spTgt>
                                        </p:tgtEl>
                                      </p:cBhvr>
                                    </p:animEffect>
                                  </p:childTnLst>
                                </p:cTn>
                              </p:par>
                              <p:par>
                                <p:cTn id="32" presetID="3" presetClass="entr" presetSubtype="10" fill="hold" nodeType="with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blinds(horizontal)">
                                      <p:cBhvr>
                                        <p:cTn id="34" dur="500"/>
                                        <p:tgtEl>
                                          <p:spTgt spid="3">
                                            <p:txEl>
                                              <p:pRg st="7" end="7"/>
                                            </p:txEl>
                                          </p:spTgt>
                                        </p:tgtEl>
                                      </p:cBhvr>
                                    </p:animEffect>
                                  </p:childTnLst>
                                </p:cTn>
                              </p:par>
                              <p:par>
                                <p:cTn id="35" presetID="3" presetClass="entr" presetSubtype="10" fill="hold" nodeType="with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blinds(horizontal)">
                                      <p:cBhvr>
                                        <p:cTn id="37" dur="500"/>
                                        <p:tgtEl>
                                          <p:spTgt spid="3">
                                            <p:txEl>
                                              <p:pRg st="8" end="8"/>
                                            </p:txEl>
                                          </p:spTgt>
                                        </p:tgtEl>
                                      </p:cBhvr>
                                    </p:animEffect>
                                  </p:childTnLst>
                                </p:cTn>
                              </p:par>
                              <p:par>
                                <p:cTn id="38" presetID="3" presetClass="entr" presetSubtype="10" fill="hold" nodeType="withEffect">
                                  <p:stCondLst>
                                    <p:cond delay="0"/>
                                  </p:stCondLst>
                                  <p:childTnLst>
                                    <p:set>
                                      <p:cBhvr>
                                        <p:cTn id="39" dur="1" fill="hold">
                                          <p:stCondLst>
                                            <p:cond delay="0"/>
                                          </p:stCondLst>
                                        </p:cTn>
                                        <p:tgtEl>
                                          <p:spTgt spid="3">
                                            <p:txEl>
                                              <p:pRg st="9" end="9"/>
                                            </p:txEl>
                                          </p:spTgt>
                                        </p:tgtEl>
                                        <p:attrNameLst>
                                          <p:attrName>style.visibility</p:attrName>
                                        </p:attrNameLst>
                                      </p:cBhvr>
                                      <p:to>
                                        <p:strVal val="visible"/>
                                      </p:to>
                                    </p:set>
                                    <p:animEffect transition="in" filter="blinds(horizontal)">
                                      <p:cBhvr>
                                        <p:cTn id="40"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smtClean="0"/>
              <a:t>Best way to make a choice between choosing Alternative A or B is to look at the opportunity cost</a:t>
            </a:r>
          </a:p>
          <a:p>
            <a:pPr lvl="1"/>
            <a:r>
              <a:rPr lang="en-US" dirty="0" smtClean="0"/>
              <a:t>With A, what do you have to give up to move to option B? </a:t>
            </a:r>
          </a:p>
          <a:p>
            <a:pPr lvl="1"/>
            <a:r>
              <a:rPr lang="en-US" dirty="0" smtClean="0"/>
              <a:t>The opportunity cost of one movie is two books.</a:t>
            </a:r>
          </a:p>
          <a:p>
            <a:pPr lvl="2"/>
            <a:r>
              <a:rPr lang="en-US" dirty="0" smtClean="0"/>
              <a:t>Make your decision based on how much you like movies compared with how much you like books</a:t>
            </a:r>
          </a:p>
          <a:p>
            <a:pPr lvl="3"/>
            <a:r>
              <a:rPr lang="en-US" dirty="0" smtClean="0"/>
              <a:t>Do you like one movie enough to give up two books?</a:t>
            </a:r>
          </a:p>
          <a:p>
            <a:pPr lvl="3"/>
            <a:r>
              <a:rPr lang="en-US" dirty="0" smtClean="0"/>
              <a:t>Or do you like two books enough to give up one movie?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ox(i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ox(in)">
                                      <p:cBhvr>
                                        <p:cTn id="27" dur="500"/>
                                        <p:tgtEl>
                                          <p:spTgt spid="3">
                                            <p:txEl>
                                              <p:pRg st="4" end="4"/>
                                            </p:txEl>
                                          </p:spTgt>
                                        </p:tgtEl>
                                      </p:cBhvr>
                                    </p:animEffect>
                                  </p:childTnLst>
                                </p:cTn>
                              </p:par>
                              <p:par>
                                <p:cTn id="28" presetID="4" presetClass="entr" presetSubtype="16" fill="hold" nodeType="with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box(in)">
                                      <p:cBhvr>
                                        <p:cTn id="30"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Opportunity Benefit</a:t>
            </a:r>
            <a:endParaRPr lang="en-US" dirty="0"/>
          </a:p>
        </p:txBody>
      </p:sp>
      <p:sp>
        <p:nvSpPr>
          <p:cNvPr id="3" name="Content Placeholder 2"/>
          <p:cNvSpPr>
            <a:spLocks noGrp="1"/>
          </p:cNvSpPr>
          <p:nvPr>
            <p:ph idx="1"/>
          </p:nvPr>
        </p:nvSpPr>
        <p:spPr/>
        <p:txBody>
          <a:bodyPr>
            <a:normAutofit/>
          </a:bodyPr>
          <a:lstStyle/>
          <a:p>
            <a:r>
              <a:rPr lang="en-US" b="1" dirty="0" smtClean="0"/>
              <a:t>Opportunity benefit </a:t>
            </a:r>
            <a:r>
              <a:rPr lang="en-US" dirty="0" smtClean="0"/>
              <a:t>is what is gained by making a particular choice</a:t>
            </a:r>
          </a:p>
          <a:p>
            <a:pPr lvl="1"/>
            <a:r>
              <a:rPr lang="en-US" dirty="0" smtClean="0"/>
              <a:t>If, in the previous case, the opportunity cost of moving from Combo A to Combo B is 2 books, then the opportunity benefit is one movie. </a:t>
            </a:r>
          </a:p>
          <a:p>
            <a:pPr lvl="1"/>
            <a:r>
              <a:rPr lang="en-US" dirty="0" smtClean="0"/>
              <a:t>In the case of choosing to study rather than to ski, the opportunity benefit is receiving a better grade on your test</a:t>
            </a:r>
          </a:p>
          <a:p>
            <a:r>
              <a:rPr lang="en-US" dirty="0" smtClean="0"/>
              <a:t>Every economic choice has an opportunity benefit and an opportunity cost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you think?</a:t>
            </a:r>
            <a:endParaRPr lang="en-US" dirty="0"/>
          </a:p>
        </p:txBody>
      </p:sp>
      <p:sp>
        <p:nvSpPr>
          <p:cNvPr id="3" name="Content Placeholder 2"/>
          <p:cNvSpPr>
            <a:spLocks noGrp="1"/>
          </p:cNvSpPr>
          <p:nvPr>
            <p:ph idx="1"/>
          </p:nvPr>
        </p:nvSpPr>
        <p:spPr/>
        <p:txBody>
          <a:bodyPr/>
          <a:lstStyle/>
          <a:p>
            <a:r>
              <a:rPr lang="en-US" dirty="0" smtClean="0"/>
              <a:t>Do you think Maria and Teresa considered the opportunity costs of their choices before they reached their decisions?</a:t>
            </a:r>
          </a:p>
          <a:p>
            <a:r>
              <a:rPr lang="en-US" dirty="0" smtClean="0"/>
              <a:t>Why do you think Teresa and Maria made different decisions?</a:t>
            </a:r>
          </a:p>
          <a:p>
            <a:r>
              <a:rPr lang="en-US" dirty="0" smtClean="0"/>
              <a:t>What would you have decided? Why?</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Economic branches and choices</a:t>
            </a:r>
            <a:endParaRPr lang="en-US" dirty="0"/>
          </a:p>
        </p:txBody>
      </p:sp>
      <p:sp>
        <p:nvSpPr>
          <p:cNvPr id="3" name="Content Placeholder 2"/>
          <p:cNvSpPr>
            <a:spLocks noGrp="1"/>
          </p:cNvSpPr>
          <p:nvPr>
            <p:ph idx="1"/>
          </p:nvPr>
        </p:nvSpPr>
        <p:spPr/>
        <p:txBody>
          <a:bodyPr/>
          <a:lstStyle/>
          <a:p>
            <a:r>
              <a:rPr lang="en-US" b="1" dirty="0" smtClean="0"/>
              <a:t>Microeconomics</a:t>
            </a:r>
            <a:r>
              <a:rPr lang="en-US" dirty="0" smtClean="0"/>
              <a:t>: the branch of economics that examines the choices of individuals concerning one product, one firm, or one industry</a:t>
            </a:r>
          </a:p>
          <a:p>
            <a:pPr lvl="1"/>
            <a:r>
              <a:rPr lang="en-US" dirty="0" smtClean="0"/>
              <a:t>Concerned with the individual</a:t>
            </a:r>
          </a:p>
          <a:p>
            <a:pPr lvl="2"/>
            <a:r>
              <a:rPr lang="en-US" dirty="0" smtClean="0"/>
              <a:t>The unit of analysis is one person, one product, one industry, etc.</a:t>
            </a:r>
          </a:p>
          <a:p>
            <a:pPr lvl="2"/>
            <a:r>
              <a:rPr lang="en-US" dirty="0" smtClean="0"/>
              <a:t>Individual consumers must decide whether they wish to buy more, less, or the same amount of a product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par>
                                <p:cTn id="18" presetID="3" presetClass="entr" presetSubtype="10" fill="hold"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blinds(horizontal)">
                                      <p:cBhvr>
                                        <p:cTn id="20"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Economic branches and choices</a:t>
            </a:r>
            <a:endParaRPr lang="en-US" dirty="0"/>
          </a:p>
        </p:txBody>
      </p:sp>
      <p:sp>
        <p:nvSpPr>
          <p:cNvPr id="3" name="Content Placeholder 2"/>
          <p:cNvSpPr>
            <a:spLocks noGrp="1"/>
          </p:cNvSpPr>
          <p:nvPr>
            <p:ph idx="1"/>
          </p:nvPr>
        </p:nvSpPr>
        <p:spPr/>
        <p:txBody>
          <a:bodyPr/>
          <a:lstStyle/>
          <a:p>
            <a:r>
              <a:rPr lang="en-US" b="1" dirty="0" smtClean="0"/>
              <a:t>Macroeconomics</a:t>
            </a:r>
            <a:r>
              <a:rPr lang="en-US" dirty="0" smtClean="0"/>
              <a:t>: the branch of economics that examines the behavior of the whole economy at once (government)</a:t>
            </a:r>
          </a:p>
          <a:p>
            <a:pPr lvl="1"/>
            <a:r>
              <a:rPr lang="en-US" dirty="0" smtClean="0"/>
              <a:t>Macroeconomic choice: how the government of a country deals with inflation</a:t>
            </a:r>
          </a:p>
          <a:p>
            <a:pPr lvl="2"/>
            <a:r>
              <a:rPr lang="en-US" dirty="0" smtClean="0"/>
              <a:t>Could cut back its spending</a:t>
            </a:r>
          </a:p>
          <a:p>
            <a:pPr lvl="2"/>
            <a:r>
              <a:rPr lang="en-US" dirty="0" smtClean="0"/>
              <a:t>Make credit more difficult for consumers to get</a:t>
            </a:r>
          </a:p>
          <a:p>
            <a:pPr lvl="2"/>
            <a:r>
              <a:rPr lang="en-US" dirty="0" smtClean="0"/>
              <a:t>Raise taxes to encourage consumers to cut spending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p:cNvGrpSpPr>
          <p:nvPr/>
        </p:nvGrpSpPr>
        <p:grpSpPr bwMode="auto">
          <a:xfrm>
            <a:off x="228600" y="3200400"/>
            <a:ext cx="4267200" cy="1066800"/>
            <a:chOff x="144" y="2016"/>
            <a:chExt cx="2688" cy="672"/>
          </a:xfrm>
        </p:grpSpPr>
        <p:sp>
          <p:nvSpPr>
            <p:cNvPr id="244741" name="Text Box 5"/>
            <p:cNvSpPr txBox="1">
              <a:spLocks noChangeArrowheads="1"/>
            </p:cNvSpPr>
            <p:nvPr/>
          </p:nvSpPr>
          <p:spPr bwMode="auto">
            <a:xfrm>
              <a:off x="144" y="2208"/>
              <a:ext cx="1152" cy="288"/>
            </a:xfrm>
            <a:prstGeom prst="rect">
              <a:avLst/>
            </a:prstGeom>
            <a:noFill/>
            <a:ln w="12700">
              <a:noFill/>
              <a:miter lim="800000"/>
              <a:headEnd type="none" w="sm" len="sm"/>
              <a:tailEnd type="none" w="sm" len="sm"/>
            </a:ln>
            <a:effectLst/>
          </p:spPr>
          <p:txBody>
            <a:bodyPr>
              <a:spAutoFit/>
            </a:bodyPr>
            <a:lstStyle/>
            <a:p>
              <a:pPr algn="ctr">
                <a:spcBef>
                  <a:spcPct val="50000"/>
                </a:spcBef>
              </a:pPr>
              <a:endParaRPr lang="en-US" altLang="en-US" sz="2400" b="1" i="0">
                <a:solidFill>
                  <a:srgbClr val="0000CC"/>
                </a:solidFill>
              </a:endParaRPr>
            </a:p>
          </p:txBody>
        </p:sp>
        <p:sp>
          <p:nvSpPr>
            <p:cNvPr id="244742" name="Text Box 6"/>
            <p:cNvSpPr txBox="1">
              <a:spLocks noChangeArrowheads="1"/>
            </p:cNvSpPr>
            <p:nvPr/>
          </p:nvSpPr>
          <p:spPr bwMode="auto">
            <a:xfrm>
              <a:off x="912" y="2016"/>
              <a:ext cx="1152" cy="288"/>
            </a:xfrm>
            <a:prstGeom prst="rect">
              <a:avLst/>
            </a:prstGeom>
            <a:noFill/>
            <a:ln w="12700">
              <a:noFill/>
              <a:miter lim="800000"/>
              <a:headEnd type="none" w="sm" len="sm"/>
              <a:tailEnd type="none" w="sm" len="sm"/>
            </a:ln>
            <a:effectLst/>
          </p:spPr>
          <p:txBody>
            <a:bodyPr>
              <a:spAutoFit/>
            </a:bodyPr>
            <a:lstStyle/>
            <a:p>
              <a:pPr algn="ctr">
                <a:spcBef>
                  <a:spcPct val="50000"/>
                </a:spcBef>
              </a:pPr>
              <a:endParaRPr lang="en-US" altLang="en-US" sz="2400" b="1" i="0">
                <a:solidFill>
                  <a:srgbClr val="0000CC"/>
                </a:solidFill>
              </a:endParaRPr>
            </a:p>
          </p:txBody>
        </p:sp>
        <p:sp>
          <p:nvSpPr>
            <p:cNvPr id="244743" name="Text Box 7"/>
            <p:cNvSpPr txBox="1">
              <a:spLocks noChangeArrowheads="1"/>
            </p:cNvSpPr>
            <p:nvPr/>
          </p:nvSpPr>
          <p:spPr bwMode="auto">
            <a:xfrm>
              <a:off x="1248" y="2400"/>
              <a:ext cx="1584" cy="288"/>
            </a:xfrm>
            <a:prstGeom prst="rect">
              <a:avLst/>
            </a:prstGeom>
            <a:noFill/>
            <a:ln w="12700">
              <a:noFill/>
              <a:miter lim="800000"/>
              <a:headEnd type="none" w="sm" len="sm"/>
              <a:tailEnd type="none" w="sm" len="sm"/>
            </a:ln>
            <a:effectLst/>
          </p:spPr>
          <p:txBody>
            <a:bodyPr>
              <a:spAutoFit/>
            </a:bodyPr>
            <a:lstStyle/>
            <a:p>
              <a:pPr algn="ctr">
                <a:spcBef>
                  <a:spcPct val="50000"/>
                </a:spcBef>
              </a:pPr>
              <a:endParaRPr lang="en-US" altLang="en-US" sz="2400" b="1" i="0">
                <a:solidFill>
                  <a:srgbClr val="0000CC"/>
                </a:solidFill>
              </a:endParaRPr>
            </a:p>
          </p:txBody>
        </p:sp>
      </p:grpSp>
      <p:grpSp>
        <p:nvGrpSpPr>
          <p:cNvPr id="3" name="Group 9"/>
          <p:cNvGrpSpPr>
            <a:grpSpLocks/>
          </p:cNvGrpSpPr>
          <p:nvPr/>
        </p:nvGrpSpPr>
        <p:grpSpPr bwMode="auto">
          <a:xfrm>
            <a:off x="5181600" y="4038600"/>
            <a:ext cx="3581400" cy="1143000"/>
            <a:chOff x="3264" y="2544"/>
            <a:chExt cx="2256" cy="720"/>
          </a:xfrm>
        </p:grpSpPr>
        <p:sp>
          <p:nvSpPr>
            <p:cNvPr id="244746" name="Text Box 10"/>
            <p:cNvSpPr txBox="1">
              <a:spLocks noChangeArrowheads="1"/>
            </p:cNvSpPr>
            <p:nvPr/>
          </p:nvSpPr>
          <p:spPr bwMode="auto">
            <a:xfrm>
              <a:off x="4368" y="2544"/>
              <a:ext cx="1152" cy="288"/>
            </a:xfrm>
            <a:prstGeom prst="rect">
              <a:avLst/>
            </a:prstGeom>
            <a:noFill/>
            <a:ln w="12700">
              <a:noFill/>
              <a:miter lim="800000"/>
              <a:headEnd type="none" w="sm" len="sm"/>
              <a:tailEnd type="none" w="sm" len="sm"/>
            </a:ln>
            <a:effectLst/>
          </p:spPr>
          <p:txBody>
            <a:bodyPr>
              <a:spAutoFit/>
            </a:bodyPr>
            <a:lstStyle/>
            <a:p>
              <a:pPr algn="ctr">
                <a:spcBef>
                  <a:spcPct val="50000"/>
                </a:spcBef>
              </a:pPr>
              <a:endParaRPr lang="en-US" altLang="en-US" sz="2400" b="1" i="0">
                <a:solidFill>
                  <a:srgbClr val="0000CC"/>
                </a:solidFill>
              </a:endParaRPr>
            </a:p>
          </p:txBody>
        </p:sp>
        <p:sp>
          <p:nvSpPr>
            <p:cNvPr id="244747" name="Text Box 11"/>
            <p:cNvSpPr txBox="1">
              <a:spLocks noChangeArrowheads="1"/>
            </p:cNvSpPr>
            <p:nvPr/>
          </p:nvSpPr>
          <p:spPr bwMode="auto">
            <a:xfrm>
              <a:off x="3264" y="2784"/>
              <a:ext cx="1152" cy="288"/>
            </a:xfrm>
            <a:prstGeom prst="rect">
              <a:avLst/>
            </a:prstGeom>
            <a:noFill/>
            <a:ln w="12700">
              <a:noFill/>
              <a:miter lim="800000"/>
              <a:headEnd type="none" w="sm" len="sm"/>
              <a:tailEnd type="none" w="sm" len="sm"/>
            </a:ln>
            <a:effectLst/>
          </p:spPr>
          <p:txBody>
            <a:bodyPr>
              <a:spAutoFit/>
            </a:bodyPr>
            <a:lstStyle/>
            <a:p>
              <a:pPr algn="ctr">
                <a:spcBef>
                  <a:spcPct val="50000"/>
                </a:spcBef>
              </a:pPr>
              <a:endParaRPr lang="en-US" altLang="en-US" sz="2400" b="1" i="0">
                <a:solidFill>
                  <a:srgbClr val="0000CC"/>
                </a:solidFill>
              </a:endParaRPr>
            </a:p>
          </p:txBody>
        </p:sp>
        <p:sp>
          <p:nvSpPr>
            <p:cNvPr id="244748" name="Text Box 12"/>
            <p:cNvSpPr txBox="1">
              <a:spLocks noChangeArrowheads="1"/>
            </p:cNvSpPr>
            <p:nvPr/>
          </p:nvSpPr>
          <p:spPr bwMode="auto">
            <a:xfrm>
              <a:off x="4080" y="2976"/>
              <a:ext cx="1296" cy="288"/>
            </a:xfrm>
            <a:prstGeom prst="rect">
              <a:avLst/>
            </a:prstGeom>
            <a:noFill/>
            <a:ln w="12700">
              <a:noFill/>
              <a:miter lim="800000"/>
              <a:headEnd type="none" w="sm" len="sm"/>
              <a:tailEnd type="none" w="sm" len="sm"/>
            </a:ln>
            <a:effectLst/>
          </p:spPr>
          <p:txBody>
            <a:bodyPr>
              <a:spAutoFit/>
            </a:bodyPr>
            <a:lstStyle/>
            <a:p>
              <a:pPr algn="ctr">
                <a:spcBef>
                  <a:spcPct val="50000"/>
                </a:spcBef>
              </a:pPr>
              <a:endParaRPr lang="en-US" altLang="en-US" sz="2400" b="1" i="0">
                <a:solidFill>
                  <a:srgbClr val="0000CC"/>
                </a:solidFill>
              </a:endParaRPr>
            </a:p>
          </p:txBody>
        </p:sp>
      </p:grpSp>
      <p:grpSp>
        <p:nvGrpSpPr>
          <p:cNvPr id="4" name="Group 14"/>
          <p:cNvGrpSpPr>
            <a:grpSpLocks/>
          </p:cNvGrpSpPr>
          <p:nvPr/>
        </p:nvGrpSpPr>
        <p:grpSpPr bwMode="auto">
          <a:xfrm>
            <a:off x="6096000" y="3886200"/>
            <a:ext cx="3962400" cy="1295400"/>
            <a:chOff x="240" y="3360"/>
            <a:chExt cx="2496" cy="816"/>
          </a:xfrm>
        </p:grpSpPr>
        <p:sp>
          <p:nvSpPr>
            <p:cNvPr id="244751" name="Text Box 15"/>
            <p:cNvSpPr txBox="1">
              <a:spLocks noChangeArrowheads="1"/>
            </p:cNvSpPr>
            <p:nvPr/>
          </p:nvSpPr>
          <p:spPr bwMode="auto">
            <a:xfrm>
              <a:off x="240" y="3360"/>
              <a:ext cx="1152" cy="288"/>
            </a:xfrm>
            <a:prstGeom prst="rect">
              <a:avLst/>
            </a:prstGeom>
            <a:noFill/>
            <a:ln w="12700">
              <a:noFill/>
              <a:miter lim="800000"/>
              <a:headEnd type="none" w="sm" len="sm"/>
              <a:tailEnd type="none" w="sm" len="sm"/>
            </a:ln>
            <a:effectLst/>
          </p:spPr>
          <p:txBody>
            <a:bodyPr>
              <a:spAutoFit/>
            </a:bodyPr>
            <a:lstStyle/>
            <a:p>
              <a:pPr algn="ctr">
                <a:spcBef>
                  <a:spcPct val="50000"/>
                </a:spcBef>
              </a:pPr>
              <a:endParaRPr lang="en-US" altLang="en-US" sz="2400" b="1" i="0">
                <a:solidFill>
                  <a:srgbClr val="0000CC"/>
                </a:solidFill>
              </a:endParaRPr>
            </a:p>
          </p:txBody>
        </p:sp>
        <p:sp>
          <p:nvSpPr>
            <p:cNvPr id="244752" name="Text Box 16"/>
            <p:cNvSpPr txBox="1">
              <a:spLocks noChangeArrowheads="1"/>
            </p:cNvSpPr>
            <p:nvPr/>
          </p:nvSpPr>
          <p:spPr bwMode="auto">
            <a:xfrm>
              <a:off x="720" y="3888"/>
              <a:ext cx="1152" cy="288"/>
            </a:xfrm>
            <a:prstGeom prst="rect">
              <a:avLst/>
            </a:prstGeom>
            <a:noFill/>
            <a:ln w="12700">
              <a:noFill/>
              <a:miter lim="800000"/>
              <a:headEnd type="none" w="sm" len="sm"/>
              <a:tailEnd type="none" w="sm" len="sm"/>
            </a:ln>
            <a:effectLst/>
          </p:spPr>
          <p:txBody>
            <a:bodyPr>
              <a:spAutoFit/>
            </a:bodyPr>
            <a:lstStyle/>
            <a:p>
              <a:pPr algn="ctr">
                <a:spcBef>
                  <a:spcPct val="50000"/>
                </a:spcBef>
              </a:pPr>
              <a:endParaRPr lang="en-US" altLang="en-US" sz="2400" b="1" i="0">
                <a:solidFill>
                  <a:srgbClr val="0000CC"/>
                </a:solidFill>
              </a:endParaRPr>
            </a:p>
          </p:txBody>
        </p:sp>
        <p:sp>
          <p:nvSpPr>
            <p:cNvPr id="244753" name="Text Box 17"/>
            <p:cNvSpPr txBox="1">
              <a:spLocks noChangeArrowheads="1"/>
            </p:cNvSpPr>
            <p:nvPr/>
          </p:nvSpPr>
          <p:spPr bwMode="auto">
            <a:xfrm>
              <a:off x="1296" y="3408"/>
              <a:ext cx="1440" cy="288"/>
            </a:xfrm>
            <a:prstGeom prst="rect">
              <a:avLst/>
            </a:prstGeom>
            <a:noFill/>
            <a:ln w="12700">
              <a:noFill/>
              <a:miter lim="800000"/>
              <a:headEnd type="none" w="sm" len="sm"/>
              <a:tailEnd type="none" w="sm" len="sm"/>
            </a:ln>
            <a:effectLst/>
          </p:spPr>
          <p:txBody>
            <a:bodyPr>
              <a:spAutoFit/>
            </a:bodyPr>
            <a:lstStyle/>
            <a:p>
              <a:pPr algn="ctr">
                <a:spcBef>
                  <a:spcPct val="50000"/>
                </a:spcBef>
              </a:pPr>
              <a:endParaRPr lang="en-US" altLang="en-US" sz="2400" b="1" i="0">
                <a:solidFill>
                  <a:srgbClr val="0000CC"/>
                </a:solidFill>
              </a:endParaRPr>
            </a:p>
          </p:txBody>
        </p:sp>
      </p:grpSp>
      <p:sp>
        <p:nvSpPr>
          <p:cNvPr id="244756" name="Rectangle 20"/>
          <p:cNvSpPr>
            <a:spLocks noGrp="1" noChangeArrowheads="1"/>
          </p:cNvSpPr>
          <p:nvPr>
            <p:ph type="title"/>
          </p:nvPr>
        </p:nvSpPr>
        <p:spPr/>
        <p:txBody>
          <a:bodyPr/>
          <a:lstStyle/>
          <a:p>
            <a:r>
              <a:rPr lang="en-US" altLang="en-US"/>
              <a:t>Thinking Like an Economist</a:t>
            </a:r>
          </a:p>
        </p:txBody>
      </p:sp>
      <p:sp>
        <p:nvSpPr>
          <p:cNvPr id="244757" name="Rectangle 21"/>
          <p:cNvSpPr>
            <a:spLocks noGrp="1" noChangeArrowheads="1"/>
          </p:cNvSpPr>
          <p:nvPr>
            <p:ph idx="1"/>
          </p:nvPr>
        </p:nvSpPr>
        <p:spPr/>
        <p:txBody>
          <a:bodyPr>
            <a:normAutofit lnSpcReduction="10000"/>
          </a:bodyPr>
          <a:lstStyle/>
          <a:p>
            <a:r>
              <a:rPr lang="en-US" altLang="en-US" dirty="0"/>
              <a:t>Every field of study has its own terminology</a:t>
            </a:r>
          </a:p>
          <a:p>
            <a:pPr lvl="1"/>
            <a:r>
              <a:rPr lang="en-US" altLang="en-US" dirty="0"/>
              <a:t>Mathematics</a:t>
            </a:r>
          </a:p>
          <a:p>
            <a:pPr lvl="2">
              <a:lnSpc>
                <a:spcPct val="90000"/>
              </a:lnSpc>
            </a:pPr>
            <a:r>
              <a:rPr lang="en-US" altLang="en-US" dirty="0"/>
              <a:t>integrals </a:t>
            </a:r>
            <a:r>
              <a:rPr lang="en-US" altLang="en-US" dirty="0">
                <a:sym typeface="Wingdings" pitchFamily="2" charset="2"/>
              </a:rPr>
              <a:t></a:t>
            </a:r>
            <a:r>
              <a:rPr lang="en-US" altLang="en-US" dirty="0"/>
              <a:t> axioms </a:t>
            </a:r>
            <a:r>
              <a:rPr lang="en-US" altLang="en-US" dirty="0">
                <a:sym typeface="Wingdings" pitchFamily="2" charset="2"/>
              </a:rPr>
              <a:t></a:t>
            </a:r>
            <a:r>
              <a:rPr lang="en-US" altLang="en-US" dirty="0"/>
              <a:t> vector spaces</a:t>
            </a:r>
          </a:p>
          <a:p>
            <a:pPr lvl="1"/>
            <a:r>
              <a:rPr lang="en-US" altLang="en-US" dirty="0"/>
              <a:t>Psychology</a:t>
            </a:r>
          </a:p>
          <a:p>
            <a:pPr lvl="2">
              <a:lnSpc>
                <a:spcPct val="90000"/>
              </a:lnSpc>
            </a:pPr>
            <a:r>
              <a:rPr lang="en-US" altLang="en-US" dirty="0"/>
              <a:t>ego </a:t>
            </a:r>
            <a:r>
              <a:rPr lang="en-US" altLang="en-US" dirty="0">
                <a:sym typeface="Wingdings" pitchFamily="2" charset="2"/>
              </a:rPr>
              <a:t></a:t>
            </a:r>
            <a:r>
              <a:rPr lang="en-US" altLang="en-US" dirty="0"/>
              <a:t>  id </a:t>
            </a:r>
            <a:r>
              <a:rPr lang="en-US" altLang="en-US" dirty="0">
                <a:sym typeface="Wingdings" pitchFamily="2" charset="2"/>
              </a:rPr>
              <a:t></a:t>
            </a:r>
            <a:r>
              <a:rPr lang="en-US" altLang="en-US" dirty="0"/>
              <a:t> cognitive </a:t>
            </a:r>
            <a:r>
              <a:rPr lang="en-US" altLang="en-US" dirty="0" smtClean="0"/>
              <a:t>dissonance</a:t>
            </a:r>
          </a:p>
          <a:p>
            <a:pPr lvl="1">
              <a:lnSpc>
                <a:spcPct val="90000"/>
              </a:lnSpc>
            </a:pPr>
            <a:r>
              <a:rPr lang="en-US" altLang="en-US" dirty="0" smtClean="0"/>
              <a:t>History</a:t>
            </a:r>
          </a:p>
          <a:p>
            <a:pPr lvl="2">
              <a:lnSpc>
                <a:spcPct val="90000"/>
              </a:lnSpc>
            </a:pPr>
            <a:r>
              <a:rPr lang="en-US" altLang="en-US" dirty="0" smtClean="0"/>
              <a:t>Bias </a:t>
            </a:r>
            <a:r>
              <a:rPr lang="en-US" altLang="en-US" dirty="0" smtClean="0">
                <a:sym typeface="Wingdings" pitchFamily="2" charset="2"/>
              </a:rPr>
              <a:t> </a:t>
            </a:r>
            <a:r>
              <a:rPr lang="en-US" altLang="en-US" dirty="0" smtClean="0"/>
              <a:t>point of view </a:t>
            </a:r>
            <a:r>
              <a:rPr lang="en-US" altLang="en-US" dirty="0" smtClean="0">
                <a:sym typeface="Wingdings" pitchFamily="2" charset="2"/>
              </a:rPr>
              <a:t> cause and effect</a:t>
            </a:r>
            <a:endParaRPr lang="en-US" altLang="en-US" dirty="0"/>
          </a:p>
          <a:p>
            <a:pPr lvl="1"/>
            <a:r>
              <a:rPr lang="en-US" altLang="en-US" dirty="0"/>
              <a:t>Law</a:t>
            </a:r>
          </a:p>
          <a:p>
            <a:pPr lvl="2">
              <a:lnSpc>
                <a:spcPct val="90000"/>
              </a:lnSpc>
            </a:pPr>
            <a:r>
              <a:rPr lang="en-US" altLang="en-US" dirty="0" smtClean="0"/>
              <a:t>Precedent </a:t>
            </a:r>
            <a:r>
              <a:rPr lang="en-US" altLang="en-US" dirty="0" smtClean="0">
                <a:sym typeface="Wingdings" pitchFamily="2" charset="2"/>
              </a:rPr>
              <a:t></a:t>
            </a:r>
            <a:r>
              <a:rPr lang="en-US" altLang="en-US" dirty="0" smtClean="0"/>
              <a:t> </a:t>
            </a:r>
            <a:r>
              <a:rPr lang="en-US" altLang="en-US" dirty="0"/>
              <a:t>torts </a:t>
            </a:r>
            <a:r>
              <a:rPr lang="en-US" altLang="en-US" dirty="0">
                <a:sym typeface="Wingdings" pitchFamily="2" charset="2"/>
              </a:rPr>
              <a:t></a:t>
            </a:r>
            <a:r>
              <a:rPr lang="en-US" altLang="en-US" dirty="0"/>
              <a:t> </a:t>
            </a:r>
            <a:r>
              <a:rPr lang="en-US" altLang="en-US" dirty="0" smtClean="0"/>
              <a:t>codification</a:t>
            </a:r>
            <a:endParaRPr lang="en-US" altLang="en-US" dirty="0"/>
          </a:p>
          <a:p>
            <a:pPr lvl="1"/>
            <a:r>
              <a:rPr lang="en-US" altLang="en-US" dirty="0"/>
              <a:t>Economics</a:t>
            </a:r>
          </a:p>
          <a:p>
            <a:pPr lvl="2"/>
            <a:r>
              <a:rPr lang="en-US" altLang="en-US" dirty="0"/>
              <a:t>supply </a:t>
            </a:r>
            <a:r>
              <a:rPr lang="en-US" altLang="en-US" dirty="0">
                <a:sym typeface="Wingdings" pitchFamily="2" charset="2"/>
              </a:rPr>
              <a:t> </a:t>
            </a:r>
            <a:r>
              <a:rPr lang="en-US" altLang="en-US" dirty="0"/>
              <a:t>opportunity cost </a:t>
            </a:r>
            <a:r>
              <a:rPr lang="en-US" altLang="en-US" dirty="0">
                <a:sym typeface="Wingdings" pitchFamily="2" charset="2"/>
              </a:rPr>
              <a:t> </a:t>
            </a:r>
            <a:r>
              <a:rPr lang="en-US" altLang="en-US" dirty="0"/>
              <a:t>elasticity </a:t>
            </a:r>
            <a:r>
              <a:rPr lang="en-US" altLang="en-US" dirty="0">
                <a:sym typeface="Wingdings" pitchFamily="2" charset="2"/>
              </a:rPr>
              <a:t></a:t>
            </a:r>
            <a:r>
              <a:rPr lang="en-US" altLang="en-US" dirty="0"/>
              <a:t> consumer surplus </a:t>
            </a:r>
            <a:r>
              <a:rPr lang="en-US" altLang="en-US" dirty="0">
                <a:sym typeface="Wingdings" pitchFamily="2" charset="2"/>
              </a:rPr>
              <a:t> </a:t>
            </a:r>
            <a:r>
              <a:rPr lang="en-US" altLang="en-US" dirty="0"/>
              <a:t>demand </a:t>
            </a:r>
            <a:r>
              <a:rPr lang="en-US" altLang="en-US" dirty="0">
                <a:sym typeface="Wingdings" pitchFamily="2" charset="2"/>
              </a:rPr>
              <a:t> </a:t>
            </a:r>
            <a:r>
              <a:rPr lang="en-US" altLang="en-US" dirty="0"/>
              <a:t>comparative advantage </a:t>
            </a:r>
            <a:r>
              <a:rPr lang="en-US" altLang="en-US" dirty="0">
                <a:sym typeface="Wingdings" pitchFamily="2" charset="2"/>
              </a:rPr>
              <a:t> </a:t>
            </a:r>
            <a:r>
              <a:rPr lang="en-US" altLang="en-US" dirty="0"/>
              <a:t>deadweight loss</a:t>
            </a:r>
            <a:endParaRPr lang="en-US" dirty="0"/>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44757">
                                            <p:txEl>
                                              <p:pRg st="0" end="0"/>
                                            </p:txEl>
                                          </p:spTgt>
                                        </p:tgtEl>
                                        <p:attrNameLst>
                                          <p:attrName>style.visibility</p:attrName>
                                        </p:attrNameLst>
                                      </p:cBhvr>
                                      <p:to>
                                        <p:strVal val="visible"/>
                                      </p:to>
                                    </p:set>
                                    <p:animEffect transition="in" filter="blinds(horizontal)">
                                      <p:cBhvr>
                                        <p:cTn id="7" dur="500"/>
                                        <p:tgtEl>
                                          <p:spTgt spid="24475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44757">
                                            <p:txEl>
                                              <p:pRg st="1" end="1"/>
                                            </p:txEl>
                                          </p:spTgt>
                                        </p:tgtEl>
                                        <p:attrNameLst>
                                          <p:attrName>style.visibility</p:attrName>
                                        </p:attrNameLst>
                                      </p:cBhvr>
                                      <p:to>
                                        <p:strVal val="visible"/>
                                      </p:to>
                                    </p:set>
                                    <p:animEffect transition="in" filter="blinds(horizontal)">
                                      <p:cBhvr>
                                        <p:cTn id="12" dur="500"/>
                                        <p:tgtEl>
                                          <p:spTgt spid="244757">
                                            <p:txEl>
                                              <p:pRg st="1" end="1"/>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244757">
                                            <p:txEl>
                                              <p:pRg st="2" end="2"/>
                                            </p:txEl>
                                          </p:spTgt>
                                        </p:tgtEl>
                                        <p:attrNameLst>
                                          <p:attrName>style.visibility</p:attrName>
                                        </p:attrNameLst>
                                      </p:cBhvr>
                                      <p:to>
                                        <p:strVal val="visible"/>
                                      </p:to>
                                    </p:set>
                                    <p:animEffect transition="in" filter="blinds(horizontal)">
                                      <p:cBhvr>
                                        <p:cTn id="15" dur="500"/>
                                        <p:tgtEl>
                                          <p:spTgt spid="244757">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4" presetClass="entr" presetSubtype="16" fill="hold" nodeType="clickEffect">
                                  <p:stCondLst>
                                    <p:cond delay="0"/>
                                  </p:stCondLst>
                                  <p:childTnLst>
                                    <p:set>
                                      <p:cBhvr>
                                        <p:cTn id="19" dur="1" fill="hold">
                                          <p:stCondLst>
                                            <p:cond delay="0"/>
                                          </p:stCondLst>
                                        </p:cTn>
                                        <p:tgtEl>
                                          <p:spTgt spid="244757">
                                            <p:txEl>
                                              <p:pRg st="3" end="3"/>
                                            </p:txEl>
                                          </p:spTgt>
                                        </p:tgtEl>
                                        <p:attrNameLst>
                                          <p:attrName>style.visibility</p:attrName>
                                        </p:attrNameLst>
                                      </p:cBhvr>
                                      <p:to>
                                        <p:strVal val="visible"/>
                                      </p:to>
                                    </p:set>
                                    <p:animEffect transition="in" filter="box(in)">
                                      <p:cBhvr>
                                        <p:cTn id="20" dur="500"/>
                                        <p:tgtEl>
                                          <p:spTgt spid="244757">
                                            <p:txEl>
                                              <p:pRg st="3" end="3"/>
                                            </p:txEl>
                                          </p:spTgt>
                                        </p:tgtEl>
                                      </p:cBhvr>
                                    </p:animEffect>
                                  </p:childTnLst>
                                </p:cTn>
                              </p:par>
                              <p:par>
                                <p:cTn id="21" presetID="4" presetClass="entr" presetSubtype="16" fill="hold" nodeType="withEffect">
                                  <p:stCondLst>
                                    <p:cond delay="0"/>
                                  </p:stCondLst>
                                  <p:childTnLst>
                                    <p:set>
                                      <p:cBhvr>
                                        <p:cTn id="22" dur="1" fill="hold">
                                          <p:stCondLst>
                                            <p:cond delay="0"/>
                                          </p:stCondLst>
                                        </p:cTn>
                                        <p:tgtEl>
                                          <p:spTgt spid="244757">
                                            <p:txEl>
                                              <p:pRg st="4" end="4"/>
                                            </p:txEl>
                                          </p:spTgt>
                                        </p:tgtEl>
                                        <p:attrNameLst>
                                          <p:attrName>style.visibility</p:attrName>
                                        </p:attrNameLst>
                                      </p:cBhvr>
                                      <p:to>
                                        <p:strVal val="visible"/>
                                      </p:to>
                                    </p:set>
                                    <p:animEffect transition="in" filter="box(in)">
                                      <p:cBhvr>
                                        <p:cTn id="23" dur="500"/>
                                        <p:tgtEl>
                                          <p:spTgt spid="244757">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4" presetClass="entr" presetSubtype="16" fill="hold" nodeType="clickEffect">
                                  <p:stCondLst>
                                    <p:cond delay="0"/>
                                  </p:stCondLst>
                                  <p:childTnLst>
                                    <p:set>
                                      <p:cBhvr>
                                        <p:cTn id="27" dur="1" fill="hold">
                                          <p:stCondLst>
                                            <p:cond delay="0"/>
                                          </p:stCondLst>
                                        </p:cTn>
                                        <p:tgtEl>
                                          <p:spTgt spid="244757">
                                            <p:txEl>
                                              <p:pRg st="5" end="5"/>
                                            </p:txEl>
                                          </p:spTgt>
                                        </p:tgtEl>
                                        <p:attrNameLst>
                                          <p:attrName>style.visibility</p:attrName>
                                        </p:attrNameLst>
                                      </p:cBhvr>
                                      <p:to>
                                        <p:strVal val="visible"/>
                                      </p:to>
                                    </p:set>
                                    <p:animEffect transition="in" filter="box(in)">
                                      <p:cBhvr>
                                        <p:cTn id="28" dur="500"/>
                                        <p:tgtEl>
                                          <p:spTgt spid="244757">
                                            <p:txEl>
                                              <p:pRg st="5" end="5"/>
                                            </p:txEl>
                                          </p:spTgt>
                                        </p:tgtEl>
                                      </p:cBhvr>
                                    </p:animEffect>
                                  </p:childTnLst>
                                </p:cTn>
                              </p:par>
                              <p:par>
                                <p:cTn id="29" presetID="4" presetClass="entr" presetSubtype="16" fill="hold" nodeType="withEffect">
                                  <p:stCondLst>
                                    <p:cond delay="0"/>
                                  </p:stCondLst>
                                  <p:childTnLst>
                                    <p:set>
                                      <p:cBhvr>
                                        <p:cTn id="30" dur="1" fill="hold">
                                          <p:stCondLst>
                                            <p:cond delay="0"/>
                                          </p:stCondLst>
                                        </p:cTn>
                                        <p:tgtEl>
                                          <p:spTgt spid="244757">
                                            <p:txEl>
                                              <p:pRg st="6" end="6"/>
                                            </p:txEl>
                                          </p:spTgt>
                                        </p:tgtEl>
                                        <p:attrNameLst>
                                          <p:attrName>style.visibility</p:attrName>
                                        </p:attrNameLst>
                                      </p:cBhvr>
                                      <p:to>
                                        <p:strVal val="visible"/>
                                      </p:to>
                                    </p:set>
                                    <p:animEffect transition="in" filter="box(in)">
                                      <p:cBhvr>
                                        <p:cTn id="31" dur="500"/>
                                        <p:tgtEl>
                                          <p:spTgt spid="244757">
                                            <p:txEl>
                                              <p:pRg st="6" end="6"/>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3" presetClass="entr" presetSubtype="10" fill="hold" nodeType="clickEffect">
                                  <p:stCondLst>
                                    <p:cond delay="0"/>
                                  </p:stCondLst>
                                  <p:childTnLst>
                                    <p:set>
                                      <p:cBhvr>
                                        <p:cTn id="35" dur="1" fill="hold">
                                          <p:stCondLst>
                                            <p:cond delay="0"/>
                                          </p:stCondLst>
                                        </p:cTn>
                                        <p:tgtEl>
                                          <p:spTgt spid="244757">
                                            <p:txEl>
                                              <p:pRg st="7" end="7"/>
                                            </p:txEl>
                                          </p:spTgt>
                                        </p:tgtEl>
                                        <p:attrNameLst>
                                          <p:attrName>style.visibility</p:attrName>
                                        </p:attrNameLst>
                                      </p:cBhvr>
                                      <p:to>
                                        <p:strVal val="visible"/>
                                      </p:to>
                                    </p:set>
                                    <p:animEffect transition="in" filter="blinds(horizontal)">
                                      <p:cBhvr>
                                        <p:cTn id="36" dur="500"/>
                                        <p:tgtEl>
                                          <p:spTgt spid="244757">
                                            <p:txEl>
                                              <p:pRg st="7" end="7"/>
                                            </p:txEl>
                                          </p:spTgt>
                                        </p:tgtEl>
                                      </p:cBhvr>
                                    </p:animEffect>
                                  </p:childTnLst>
                                </p:cTn>
                              </p:par>
                              <p:par>
                                <p:cTn id="37" presetID="3" presetClass="entr" presetSubtype="10" fill="hold" nodeType="withEffect">
                                  <p:stCondLst>
                                    <p:cond delay="0"/>
                                  </p:stCondLst>
                                  <p:childTnLst>
                                    <p:set>
                                      <p:cBhvr>
                                        <p:cTn id="38" dur="1" fill="hold">
                                          <p:stCondLst>
                                            <p:cond delay="0"/>
                                          </p:stCondLst>
                                        </p:cTn>
                                        <p:tgtEl>
                                          <p:spTgt spid="244757">
                                            <p:txEl>
                                              <p:pRg st="8" end="8"/>
                                            </p:txEl>
                                          </p:spTgt>
                                        </p:tgtEl>
                                        <p:attrNameLst>
                                          <p:attrName>style.visibility</p:attrName>
                                        </p:attrNameLst>
                                      </p:cBhvr>
                                      <p:to>
                                        <p:strVal val="visible"/>
                                      </p:to>
                                    </p:set>
                                    <p:animEffect transition="in" filter="blinds(horizontal)">
                                      <p:cBhvr>
                                        <p:cTn id="39" dur="500"/>
                                        <p:tgtEl>
                                          <p:spTgt spid="244757">
                                            <p:txEl>
                                              <p:pRg st="8" end="8"/>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4" presetClass="entr" presetSubtype="16" fill="hold" nodeType="clickEffect">
                                  <p:stCondLst>
                                    <p:cond delay="0"/>
                                  </p:stCondLst>
                                  <p:childTnLst>
                                    <p:set>
                                      <p:cBhvr>
                                        <p:cTn id="43" dur="1" fill="hold">
                                          <p:stCondLst>
                                            <p:cond delay="0"/>
                                          </p:stCondLst>
                                        </p:cTn>
                                        <p:tgtEl>
                                          <p:spTgt spid="244757">
                                            <p:txEl>
                                              <p:pRg st="9" end="9"/>
                                            </p:txEl>
                                          </p:spTgt>
                                        </p:tgtEl>
                                        <p:attrNameLst>
                                          <p:attrName>style.visibility</p:attrName>
                                        </p:attrNameLst>
                                      </p:cBhvr>
                                      <p:to>
                                        <p:strVal val="visible"/>
                                      </p:to>
                                    </p:set>
                                    <p:animEffect transition="in" filter="box(in)">
                                      <p:cBhvr>
                                        <p:cTn id="44" dur="500"/>
                                        <p:tgtEl>
                                          <p:spTgt spid="244757">
                                            <p:txEl>
                                              <p:pRg st="9" end="9"/>
                                            </p:txEl>
                                          </p:spTgt>
                                        </p:tgtEl>
                                      </p:cBhvr>
                                    </p:animEffect>
                                  </p:childTnLst>
                                </p:cTn>
                              </p:par>
                              <p:par>
                                <p:cTn id="45" presetID="4" presetClass="entr" presetSubtype="16" fill="hold" nodeType="withEffect">
                                  <p:stCondLst>
                                    <p:cond delay="0"/>
                                  </p:stCondLst>
                                  <p:childTnLst>
                                    <p:set>
                                      <p:cBhvr>
                                        <p:cTn id="46" dur="1" fill="hold">
                                          <p:stCondLst>
                                            <p:cond delay="0"/>
                                          </p:stCondLst>
                                        </p:cTn>
                                        <p:tgtEl>
                                          <p:spTgt spid="244757">
                                            <p:txEl>
                                              <p:pRg st="10" end="10"/>
                                            </p:txEl>
                                          </p:spTgt>
                                        </p:tgtEl>
                                        <p:attrNameLst>
                                          <p:attrName>style.visibility</p:attrName>
                                        </p:attrNameLst>
                                      </p:cBhvr>
                                      <p:to>
                                        <p:strVal val="visible"/>
                                      </p:to>
                                    </p:set>
                                    <p:animEffect transition="in" filter="box(in)">
                                      <p:cBhvr>
                                        <p:cTn id="47" dur="500"/>
                                        <p:tgtEl>
                                          <p:spTgt spid="244757">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6786" name="Rectangle 2"/>
          <p:cNvSpPr>
            <a:spLocks noChangeArrowheads="1"/>
          </p:cNvSpPr>
          <p:nvPr/>
        </p:nvSpPr>
        <p:spPr bwMode="auto">
          <a:xfrm>
            <a:off x="685800" y="6248400"/>
            <a:ext cx="1905000" cy="457200"/>
          </a:xfrm>
          <a:prstGeom prst="rect">
            <a:avLst/>
          </a:prstGeom>
          <a:noFill/>
          <a:ln w="9525">
            <a:noFill/>
            <a:miter lim="800000"/>
            <a:headEnd/>
            <a:tailEnd/>
          </a:ln>
          <a:effectLst/>
        </p:spPr>
        <p:txBody>
          <a:bodyPr wrap="none" anchor="ctr"/>
          <a:lstStyle/>
          <a:p>
            <a:endParaRPr lang="en-US"/>
          </a:p>
        </p:txBody>
      </p:sp>
      <p:sp>
        <p:nvSpPr>
          <p:cNvPr id="246787" name="Rectangle 3"/>
          <p:cNvSpPr>
            <a:spLocks noChangeArrowheads="1"/>
          </p:cNvSpPr>
          <p:nvPr/>
        </p:nvSpPr>
        <p:spPr bwMode="auto">
          <a:xfrm>
            <a:off x="3124200" y="6248400"/>
            <a:ext cx="2895600" cy="457200"/>
          </a:xfrm>
          <a:prstGeom prst="rect">
            <a:avLst/>
          </a:prstGeom>
          <a:noFill/>
          <a:ln w="9525">
            <a:noFill/>
            <a:miter lim="800000"/>
            <a:headEnd/>
            <a:tailEnd/>
          </a:ln>
          <a:effectLst/>
        </p:spPr>
        <p:txBody>
          <a:bodyPr wrap="none" anchor="ctr"/>
          <a:lstStyle/>
          <a:p>
            <a:endParaRPr lang="en-US"/>
          </a:p>
        </p:txBody>
      </p:sp>
      <p:sp>
        <p:nvSpPr>
          <p:cNvPr id="246790" name="Rectangle 6"/>
          <p:cNvSpPr>
            <a:spLocks noGrp="1" noChangeArrowheads="1"/>
          </p:cNvSpPr>
          <p:nvPr>
            <p:ph type="title"/>
          </p:nvPr>
        </p:nvSpPr>
        <p:spPr/>
        <p:txBody>
          <a:bodyPr/>
          <a:lstStyle/>
          <a:p>
            <a:r>
              <a:rPr lang="en-US" altLang="en-US"/>
              <a:t>Thinking Like an Economist</a:t>
            </a:r>
          </a:p>
        </p:txBody>
      </p:sp>
      <p:sp>
        <p:nvSpPr>
          <p:cNvPr id="246791" name="Rectangle 7"/>
          <p:cNvSpPr>
            <a:spLocks noGrp="1" noChangeArrowheads="1"/>
          </p:cNvSpPr>
          <p:nvPr>
            <p:ph idx="1"/>
          </p:nvPr>
        </p:nvSpPr>
        <p:spPr/>
        <p:txBody>
          <a:bodyPr/>
          <a:lstStyle/>
          <a:p>
            <a:r>
              <a:rPr lang="en-US" altLang="en-US" dirty="0"/>
              <a:t>Economics trains you to. . . . </a:t>
            </a:r>
          </a:p>
          <a:p>
            <a:pPr lvl="1"/>
            <a:r>
              <a:rPr lang="en-US" altLang="en-US" dirty="0"/>
              <a:t>Think in terms of </a:t>
            </a:r>
            <a:r>
              <a:rPr lang="en-US" altLang="en-US" dirty="0" smtClean="0"/>
              <a:t>alternatives.</a:t>
            </a:r>
          </a:p>
          <a:p>
            <a:pPr lvl="1"/>
            <a:r>
              <a:rPr lang="en-US" altLang="en-US" dirty="0" smtClean="0"/>
              <a:t>Evaluate </a:t>
            </a:r>
            <a:r>
              <a:rPr lang="en-US" altLang="en-US" dirty="0"/>
              <a:t>the cost of individual and social </a:t>
            </a:r>
            <a:r>
              <a:rPr lang="en-US" altLang="en-US" dirty="0" smtClean="0"/>
              <a:t>choices.</a:t>
            </a:r>
          </a:p>
          <a:p>
            <a:pPr lvl="1"/>
            <a:r>
              <a:rPr lang="en-US" altLang="en-US" dirty="0" smtClean="0"/>
              <a:t>Examine </a:t>
            </a:r>
            <a:r>
              <a:rPr lang="en-US" altLang="en-US" dirty="0"/>
              <a:t>and understand how certain events and issues are related.</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46791">
                                            <p:txEl>
                                              <p:pRg st="0" end="0"/>
                                            </p:txEl>
                                          </p:spTgt>
                                        </p:tgtEl>
                                        <p:attrNameLst>
                                          <p:attrName>style.visibility</p:attrName>
                                        </p:attrNameLst>
                                      </p:cBhvr>
                                      <p:to>
                                        <p:strVal val="visible"/>
                                      </p:to>
                                    </p:set>
                                    <p:animEffect transition="in" filter="blinds(horizontal)">
                                      <p:cBhvr>
                                        <p:cTn id="7" dur="500"/>
                                        <p:tgtEl>
                                          <p:spTgt spid="2467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246791">
                                            <p:txEl>
                                              <p:pRg st="1" end="1"/>
                                            </p:txEl>
                                          </p:spTgt>
                                        </p:tgtEl>
                                        <p:attrNameLst>
                                          <p:attrName>style.visibility</p:attrName>
                                        </p:attrNameLst>
                                      </p:cBhvr>
                                      <p:to>
                                        <p:strVal val="visible"/>
                                      </p:to>
                                    </p:set>
                                    <p:animEffect transition="in" filter="box(in)">
                                      <p:cBhvr>
                                        <p:cTn id="12" dur="500"/>
                                        <p:tgtEl>
                                          <p:spTgt spid="2467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246791">
                                            <p:txEl>
                                              <p:pRg st="2" end="2"/>
                                            </p:txEl>
                                          </p:spTgt>
                                        </p:tgtEl>
                                        <p:attrNameLst>
                                          <p:attrName>style.visibility</p:attrName>
                                        </p:attrNameLst>
                                      </p:cBhvr>
                                      <p:to>
                                        <p:strVal val="visible"/>
                                      </p:to>
                                    </p:set>
                                    <p:animEffect transition="in" filter="box(in)">
                                      <p:cBhvr>
                                        <p:cTn id="17" dur="500"/>
                                        <p:tgtEl>
                                          <p:spTgt spid="24679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246791">
                                            <p:txEl>
                                              <p:pRg st="3" end="3"/>
                                            </p:txEl>
                                          </p:spTgt>
                                        </p:tgtEl>
                                        <p:attrNameLst>
                                          <p:attrName>style.visibility</p:attrName>
                                        </p:attrNameLst>
                                      </p:cBhvr>
                                      <p:to>
                                        <p:strVal val="visible"/>
                                      </p:to>
                                    </p:set>
                                    <p:animEffect transition="in" filter="box(in)">
                                      <p:cBhvr>
                                        <p:cTn id="22" dur="500"/>
                                        <p:tgtEl>
                                          <p:spTgt spid="24679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8834" name="Rectangle 2"/>
          <p:cNvSpPr>
            <a:spLocks noChangeArrowheads="1"/>
          </p:cNvSpPr>
          <p:nvPr/>
        </p:nvSpPr>
        <p:spPr bwMode="auto">
          <a:xfrm>
            <a:off x="685800" y="6248400"/>
            <a:ext cx="1905000" cy="457200"/>
          </a:xfrm>
          <a:prstGeom prst="rect">
            <a:avLst/>
          </a:prstGeom>
          <a:noFill/>
          <a:ln w="9525">
            <a:noFill/>
            <a:miter lim="800000"/>
            <a:headEnd/>
            <a:tailEnd/>
          </a:ln>
          <a:effectLst/>
        </p:spPr>
        <p:txBody>
          <a:bodyPr wrap="none" anchor="ctr"/>
          <a:lstStyle/>
          <a:p>
            <a:endParaRPr lang="en-US"/>
          </a:p>
        </p:txBody>
      </p:sp>
      <p:sp>
        <p:nvSpPr>
          <p:cNvPr id="248835" name="Rectangle 3"/>
          <p:cNvSpPr>
            <a:spLocks noChangeArrowheads="1"/>
          </p:cNvSpPr>
          <p:nvPr/>
        </p:nvSpPr>
        <p:spPr bwMode="auto">
          <a:xfrm>
            <a:off x="3124200" y="6248400"/>
            <a:ext cx="2895600" cy="457200"/>
          </a:xfrm>
          <a:prstGeom prst="rect">
            <a:avLst/>
          </a:prstGeom>
          <a:noFill/>
          <a:ln w="9525">
            <a:noFill/>
            <a:miter lim="800000"/>
            <a:headEnd/>
            <a:tailEnd/>
          </a:ln>
          <a:effectLst/>
        </p:spPr>
        <p:txBody>
          <a:bodyPr wrap="none" anchor="ctr"/>
          <a:lstStyle/>
          <a:p>
            <a:endParaRPr lang="en-US"/>
          </a:p>
        </p:txBody>
      </p:sp>
      <p:sp>
        <p:nvSpPr>
          <p:cNvPr id="248838" name="Rectangle 6"/>
          <p:cNvSpPr>
            <a:spLocks noGrp="1" noChangeArrowheads="1"/>
          </p:cNvSpPr>
          <p:nvPr>
            <p:ph type="title"/>
          </p:nvPr>
        </p:nvSpPr>
        <p:spPr/>
        <p:txBody>
          <a:bodyPr/>
          <a:lstStyle/>
          <a:p>
            <a:r>
              <a:rPr lang="en-US" altLang="en-US"/>
              <a:t>The economist as a scientist</a:t>
            </a:r>
          </a:p>
        </p:txBody>
      </p:sp>
      <p:sp>
        <p:nvSpPr>
          <p:cNvPr id="248839" name="Rectangle 7"/>
          <p:cNvSpPr>
            <a:spLocks noGrp="1" noChangeArrowheads="1"/>
          </p:cNvSpPr>
          <p:nvPr>
            <p:ph idx="1"/>
          </p:nvPr>
        </p:nvSpPr>
        <p:spPr/>
        <p:txBody>
          <a:bodyPr/>
          <a:lstStyle/>
          <a:p>
            <a:r>
              <a:rPr lang="en-US" altLang="en-US" dirty="0"/>
              <a:t>The economic way of thinking . . </a:t>
            </a:r>
            <a:r>
              <a:rPr lang="en-US" altLang="en-US" dirty="0" smtClean="0"/>
              <a:t>.</a:t>
            </a:r>
          </a:p>
          <a:p>
            <a:pPr lvl="1"/>
            <a:r>
              <a:rPr lang="en-US" altLang="en-US" dirty="0" smtClean="0"/>
              <a:t>Involves </a:t>
            </a:r>
            <a:r>
              <a:rPr lang="en-US" altLang="en-US" dirty="0"/>
              <a:t>thinking analytically and </a:t>
            </a:r>
            <a:r>
              <a:rPr lang="en-US" altLang="en-US" dirty="0" smtClean="0"/>
              <a:t>objectively.</a:t>
            </a:r>
          </a:p>
          <a:p>
            <a:pPr lvl="1"/>
            <a:r>
              <a:rPr lang="en-US" altLang="en-US" dirty="0" smtClean="0"/>
              <a:t>Makes </a:t>
            </a:r>
            <a:r>
              <a:rPr lang="en-US" altLang="en-US" dirty="0"/>
              <a:t>use of the scientific method.</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48839">
                                            <p:txEl>
                                              <p:pRg st="0" end="0"/>
                                            </p:txEl>
                                          </p:spTgt>
                                        </p:tgtEl>
                                        <p:attrNameLst>
                                          <p:attrName>style.visibility</p:attrName>
                                        </p:attrNameLst>
                                      </p:cBhvr>
                                      <p:to>
                                        <p:strVal val="visible"/>
                                      </p:to>
                                    </p:set>
                                    <p:animEffect transition="in" filter="blinds(horizontal)">
                                      <p:cBhvr>
                                        <p:cTn id="7" dur="500"/>
                                        <p:tgtEl>
                                          <p:spTgt spid="24883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48839">
                                            <p:txEl>
                                              <p:pRg st="1" end="1"/>
                                            </p:txEl>
                                          </p:spTgt>
                                        </p:tgtEl>
                                        <p:attrNameLst>
                                          <p:attrName>style.visibility</p:attrName>
                                        </p:attrNameLst>
                                      </p:cBhvr>
                                      <p:to>
                                        <p:strVal val="visible"/>
                                      </p:to>
                                    </p:set>
                                    <p:animEffect transition="in" filter="blinds(horizontal)">
                                      <p:cBhvr>
                                        <p:cTn id="12" dur="500"/>
                                        <p:tgtEl>
                                          <p:spTgt spid="24883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48839">
                                            <p:txEl>
                                              <p:pRg st="2" end="2"/>
                                            </p:txEl>
                                          </p:spTgt>
                                        </p:tgtEl>
                                        <p:attrNameLst>
                                          <p:attrName>style.visibility</p:attrName>
                                        </p:attrNameLst>
                                      </p:cBhvr>
                                      <p:to>
                                        <p:strVal val="visible"/>
                                      </p:to>
                                    </p:set>
                                    <p:animEffect transition="in" filter="blinds(horizontal)">
                                      <p:cBhvr>
                                        <p:cTn id="17" dur="500"/>
                                        <p:tgtEl>
                                          <p:spTgt spid="24883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2934" name="Rectangle 6"/>
          <p:cNvSpPr>
            <a:spLocks noGrp="1" noChangeArrowheads="1"/>
          </p:cNvSpPr>
          <p:nvPr>
            <p:ph type="title"/>
          </p:nvPr>
        </p:nvSpPr>
        <p:spPr/>
        <p:txBody>
          <a:bodyPr/>
          <a:lstStyle/>
          <a:p>
            <a:r>
              <a:rPr lang="en-US" altLang="en-US"/>
              <a:t>The Role of Assumptions</a:t>
            </a:r>
          </a:p>
        </p:txBody>
      </p:sp>
      <p:sp>
        <p:nvSpPr>
          <p:cNvPr id="252935" name="Rectangle 7"/>
          <p:cNvSpPr>
            <a:spLocks noGrp="1" noChangeArrowheads="1"/>
          </p:cNvSpPr>
          <p:nvPr>
            <p:ph type="body" idx="1"/>
          </p:nvPr>
        </p:nvSpPr>
        <p:spPr/>
        <p:txBody>
          <a:bodyPr/>
          <a:lstStyle/>
          <a:p>
            <a:r>
              <a:rPr lang="en-US" altLang="en-US" dirty="0"/>
              <a:t> Economists make assumptions in order to make the world easier to understand</a:t>
            </a:r>
            <a:r>
              <a:rPr lang="en-US" altLang="en-US" dirty="0" smtClean="0"/>
              <a:t>.</a:t>
            </a:r>
          </a:p>
          <a:p>
            <a:r>
              <a:rPr lang="en-US" altLang="en-US" dirty="0" smtClean="0"/>
              <a:t> </a:t>
            </a:r>
            <a:r>
              <a:rPr lang="en-US" altLang="en-US" dirty="0"/>
              <a:t>The art in scientific thinking is deciding which assumptions to make</a:t>
            </a:r>
            <a:r>
              <a:rPr lang="en-US" altLang="en-US" dirty="0" smtClean="0"/>
              <a:t>.</a:t>
            </a:r>
          </a:p>
          <a:p>
            <a:r>
              <a:rPr lang="en-US" altLang="en-US" dirty="0" smtClean="0"/>
              <a:t> </a:t>
            </a:r>
            <a:r>
              <a:rPr lang="en-US" altLang="en-US" dirty="0"/>
              <a:t>Economists use different assumptions to answer different questions.</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52935">
                                            <p:txEl>
                                              <p:pRg st="0" end="0"/>
                                            </p:txEl>
                                          </p:spTgt>
                                        </p:tgtEl>
                                        <p:attrNameLst>
                                          <p:attrName>style.visibility</p:attrName>
                                        </p:attrNameLst>
                                      </p:cBhvr>
                                      <p:to>
                                        <p:strVal val="visible"/>
                                      </p:to>
                                    </p:set>
                                    <p:animEffect transition="in" filter="blinds(horizontal)">
                                      <p:cBhvr>
                                        <p:cTn id="7" dur="500"/>
                                        <p:tgtEl>
                                          <p:spTgt spid="25293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52935">
                                            <p:txEl>
                                              <p:pRg st="1" end="1"/>
                                            </p:txEl>
                                          </p:spTgt>
                                        </p:tgtEl>
                                        <p:attrNameLst>
                                          <p:attrName>style.visibility</p:attrName>
                                        </p:attrNameLst>
                                      </p:cBhvr>
                                      <p:to>
                                        <p:strVal val="visible"/>
                                      </p:to>
                                    </p:set>
                                    <p:animEffect transition="in" filter="blinds(horizontal)">
                                      <p:cBhvr>
                                        <p:cTn id="12" dur="500"/>
                                        <p:tgtEl>
                                          <p:spTgt spid="25293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52935">
                                            <p:txEl>
                                              <p:pRg st="2" end="2"/>
                                            </p:txEl>
                                          </p:spTgt>
                                        </p:tgtEl>
                                        <p:attrNameLst>
                                          <p:attrName>style.visibility</p:attrName>
                                        </p:attrNameLst>
                                      </p:cBhvr>
                                      <p:to>
                                        <p:strVal val="visible"/>
                                      </p:to>
                                    </p:set>
                                    <p:animEffect transition="in" filter="blinds(horizontal)">
                                      <p:cBhvr>
                                        <p:cTn id="17" dur="500"/>
                                        <p:tgtEl>
                                          <p:spTgt spid="25293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Basic Economic Problem: Scarcity</a:t>
            </a:r>
            <a:endParaRPr lang="en-US" dirty="0"/>
          </a:p>
        </p:txBody>
      </p:sp>
      <p:sp>
        <p:nvSpPr>
          <p:cNvPr id="3" name="Content Placeholder 2"/>
          <p:cNvSpPr>
            <a:spLocks noGrp="1"/>
          </p:cNvSpPr>
          <p:nvPr>
            <p:ph idx="1"/>
          </p:nvPr>
        </p:nvSpPr>
        <p:spPr/>
        <p:txBody>
          <a:bodyPr>
            <a:normAutofit/>
          </a:bodyPr>
          <a:lstStyle/>
          <a:p>
            <a:r>
              <a:rPr lang="en-US" b="1" dirty="0" smtClean="0"/>
              <a:t>Scarcity</a:t>
            </a:r>
            <a:r>
              <a:rPr lang="en-US" dirty="0" smtClean="0"/>
              <a:t> occurs when people’s wants and needs are unlimited while the resources needed to produce goods and services are limited</a:t>
            </a:r>
          </a:p>
          <a:p>
            <a:r>
              <a:rPr lang="en-US" b="1" dirty="0" smtClean="0"/>
              <a:t>Unlimited wants and needs</a:t>
            </a:r>
            <a:r>
              <a:rPr lang="en-US" dirty="0" smtClean="0"/>
              <a:t> is the human characteristic of never having all wants and needs satisfied</a:t>
            </a:r>
          </a:p>
          <a:p>
            <a:r>
              <a:rPr lang="en-US" b="1" dirty="0" smtClean="0"/>
              <a:t>Limited resources </a:t>
            </a:r>
            <a:r>
              <a:rPr lang="en-US" dirty="0" smtClean="0"/>
              <a:t>means that there are never enough resources to fulfill all wants and needs</a:t>
            </a:r>
          </a:p>
          <a:p>
            <a:pPr lvl="1"/>
            <a:r>
              <a:rPr lang="en-US" dirty="0" smtClean="0"/>
              <a:t>Limited resources available to satisfy unlimited wants and needs creates </a:t>
            </a:r>
            <a:r>
              <a:rPr lang="en-US" b="1" dirty="0" smtClean="0"/>
              <a:t>scarcity</a:t>
            </a:r>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Scarcity </a:t>
            </a:r>
            <a:r>
              <a:rPr lang="en-US" dirty="0" smtClean="0">
                <a:sym typeface="Wingdings" pitchFamily="2" charset="2"/>
              </a:rPr>
              <a:t> Allocation</a:t>
            </a:r>
            <a:endParaRPr lang="en-US" dirty="0"/>
          </a:p>
        </p:txBody>
      </p:sp>
      <p:sp>
        <p:nvSpPr>
          <p:cNvPr id="3" name="Content Placeholder 2"/>
          <p:cNvSpPr>
            <a:spLocks noGrp="1"/>
          </p:cNvSpPr>
          <p:nvPr>
            <p:ph idx="1"/>
          </p:nvPr>
        </p:nvSpPr>
        <p:spPr/>
        <p:txBody>
          <a:bodyPr>
            <a:normAutofit/>
          </a:bodyPr>
          <a:lstStyle/>
          <a:p>
            <a:r>
              <a:rPr lang="en-US" dirty="0" smtClean="0"/>
              <a:t>Allocation is the process of choosing which needs will be satisfied and how much of our resources we will use to satisfy them</a:t>
            </a:r>
          </a:p>
          <a:p>
            <a:pPr lvl="1"/>
            <a:r>
              <a:rPr lang="en-US" dirty="0" smtClean="0"/>
              <a:t>Making trade-offs (choosing among alternatives)</a:t>
            </a:r>
          </a:p>
          <a:p>
            <a:pPr lvl="1"/>
            <a:r>
              <a:rPr lang="en-US" dirty="0" smtClean="0"/>
              <a:t>When you allocate, you make trade-offs in deciding how to use your resources</a:t>
            </a:r>
          </a:p>
          <a:p>
            <a:pPr lvl="1"/>
            <a:endParaRPr lang="en-US" dirty="0"/>
          </a:p>
          <a:p>
            <a:r>
              <a:rPr lang="en-US" dirty="0" smtClean="0"/>
              <a:t>Economics: the science that deals with how society allocates its scarce resources among its unlimited wants and needs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ox(in)">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Costs &amp; Benefits</a:t>
            </a:r>
            <a:endParaRPr lang="en-US" dirty="0"/>
          </a:p>
        </p:txBody>
      </p:sp>
      <p:sp>
        <p:nvSpPr>
          <p:cNvPr id="3" name="Content Placeholder 2"/>
          <p:cNvSpPr>
            <a:spLocks noGrp="1"/>
          </p:cNvSpPr>
          <p:nvPr>
            <p:ph idx="1"/>
          </p:nvPr>
        </p:nvSpPr>
        <p:spPr/>
        <p:txBody>
          <a:bodyPr>
            <a:normAutofit/>
          </a:bodyPr>
          <a:lstStyle/>
          <a:p>
            <a:r>
              <a:rPr lang="en-US" dirty="0" smtClean="0"/>
              <a:t>Teresa and Maria work at The Sports Machine, a sporting goods store near their school. Teresa spends most of what she earns on clothes and jewelry. The rest she uses for going out on the weekends. When she asks Maria why she never goes out on the weekends, Maria tells her that she’s saving for a used car so she can drive to school and work. Teresa says she’ll just keep riding the bus.</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Costs &amp; Benefits</a:t>
            </a:r>
            <a:endParaRPr lang="en-US" dirty="0"/>
          </a:p>
        </p:txBody>
      </p:sp>
      <p:sp>
        <p:nvSpPr>
          <p:cNvPr id="3" name="Content Placeholder 2"/>
          <p:cNvSpPr>
            <a:spLocks noGrp="1"/>
          </p:cNvSpPr>
          <p:nvPr>
            <p:ph idx="1"/>
          </p:nvPr>
        </p:nvSpPr>
        <p:spPr/>
        <p:txBody>
          <a:bodyPr/>
          <a:lstStyle/>
          <a:p>
            <a:r>
              <a:rPr lang="en-US" dirty="0" smtClean="0"/>
              <a:t>Economics consider the opportunity costs and opportunity benefits of each choice</a:t>
            </a:r>
          </a:p>
          <a:p>
            <a:pPr lvl="1"/>
            <a:r>
              <a:rPr lang="en-US" b="1" dirty="0" smtClean="0"/>
              <a:t>Opportunity cost</a:t>
            </a:r>
            <a:r>
              <a:rPr lang="en-US" dirty="0" smtClean="0"/>
              <a:t>: the value of the opportunity lost by making a decision</a:t>
            </a:r>
          </a:p>
          <a:p>
            <a:pPr lvl="1"/>
            <a:r>
              <a:rPr lang="en-US" dirty="0" smtClean="0"/>
              <a:t>Example:</a:t>
            </a:r>
          </a:p>
        </p:txBody>
      </p:sp>
      <p:pic>
        <p:nvPicPr>
          <p:cNvPr id="1026" name="Picture 2" descr="opport"/>
          <p:cNvPicPr>
            <a:picLocks noChangeAspect="1" noChangeArrowheads="1"/>
          </p:cNvPicPr>
          <p:nvPr/>
        </p:nvPicPr>
        <p:blipFill>
          <a:blip r:embed="rId2" cstate="print"/>
          <a:srcRect/>
          <a:stretch>
            <a:fillRect/>
          </a:stretch>
        </p:blipFill>
        <p:spPr bwMode="auto">
          <a:xfrm>
            <a:off x="914400" y="4114800"/>
            <a:ext cx="6781800" cy="240509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026"/>
                                        </p:tgtEl>
                                        <p:attrNameLst>
                                          <p:attrName>style.visibility</p:attrName>
                                        </p:attrNameLst>
                                      </p:cBhvr>
                                      <p:to>
                                        <p:strVal val="visible"/>
                                      </p:to>
                                    </p:set>
                                    <p:animEffect transition="in" filter="blinds(horizontal)">
                                      <p:cBhvr>
                                        <p:cTn id="22"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614</TotalTime>
  <Words>838</Words>
  <Application>Microsoft Office PowerPoint</Application>
  <PresentationFormat>On-screen Show (4:3)</PresentationFormat>
  <Paragraphs>84</Paragraphs>
  <Slides>15</Slides>
  <Notes>2</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Flow</vt:lpstr>
      <vt:lpstr>Thinking Like an Economist</vt:lpstr>
      <vt:lpstr>Thinking Like an Economist</vt:lpstr>
      <vt:lpstr>Thinking Like an Economist</vt:lpstr>
      <vt:lpstr>The economist as a scientist</vt:lpstr>
      <vt:lpstr>The Role of Assumptions</vt:lpstr>
      <vt:lpstr>The Basic Economic Problem: Scarcity</vt:lpstr>
      <vt:lpstr>Scarcity  Allocation</vt:lpstr>
      <vt:lpstr>Costs &amp; Benefits</vt:lpstr>
      <vt:lpstr>Costs &amp; Benefits</vt:lpstr>
      <vt:lpstr>Opportunity Cost: Case Study</vt:lpstr>
      <vt:lpstr>Slide 11</vt:lpstr>
      <vt:lpstr>Opportunity Benefit</vt:lpstr>
      <vt:lpstr>What do you think?</vt:lpstr>
      <vt:lpstr>Economic branches and choices</vt:lpstr>
      <vt:lpstr>Economic branches and choices</vt:lpstr>
    </vt:vector>
  </TitlesOfParts>
  <Company>Peabody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Administrator</dc:creator>
  <cp:lastModifiedBy>Administrator</cp:lastModifiedBy>
  <cp:revision>12</cp:revision>
  <dcterms:created xsi:type="dcterms:W3CDTF">2013-04-09T02:19:10Z</dcterms:created>
  <dcterms:modified xsi:type="dcterms:W3CDTF">2013-04-10T11:22:40Z</dcterms:modified>
</cp:coreProperties>
</file>